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7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18288000" cy="10287000"/>
  <p:notesSz cx="6858000" cy="9144000"/>
  <p:embeddedFontLst>
    <p:embeddedFont>
      <p:font typeface="Cormorant Garamond Bold" panose="020B0604020202020204" charset="-52"/>
      <p:regular r:id="rId16"/>
    </p:embeddedFont>
    <p:embeddedFont>
      <p:font typeface="Segoe UI Historic" panose="020B0502040204020203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hare/p/fptH4mivmagLCjw2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672463" y="5034406"/>
            <a:ext cx="955485" cy="218188"/>
            <a:chOff x="0" y="0"/>
            <a:chExt cx="1273980" cy="290918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2340415" y="3085007"/>
            <a:ext cx="13607171" cy="425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36"/>
              </a:lnSpc>
            </a:pP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2023-2024 </a:t>
            </a:r>
            <a:r>
              <a:rPr lang="en-US" sz="8336" dirty="0" err="1">
                <a:solidFill>
                  <a:srgbClr val="1A1B18"/>
                </a:solidFill>
                <a:latin typeface="Cormorant Garamond Bold"/>
              </a:rPr>
              <a:t>оқу</a:t>
            </a: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 </a:t>
            </a:r>
            <a:r>
              <a:rPr lang="en-US" sz="8336" dirty="0" err="1">
                <a:solidFill>
                  <a:srgbClr val="1A1B18"/>
                </a:solidFill>
                <a:latin typeface="Cormorant Garamond Bold"/>
              </a:rPr>
              <a:t>жылындағы</a:t>
            </a: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 </a:t>
            </a:r>
            <a:endParaRPr lang="kk-KZ" sz="8336" dirty="0" smtClean="0">
              <a:solidFill>
                <a:srgbClr val="1A1B18"/>
              </a:solidFill>
              <a:latin typeface="Cormorant Garamond Bold"/>
            </a:endParaRPr>
          </a:p>
          <a:p>
            <a:pPr algn="ctr">
              <a:lnSpc>
                <a:spcPts val="8336"/>
              </a:lnSpc>
            </a:pPr>
            <a:r>
              <a:rPr lang="en-US" sz="8336" dirty="0" err="1" smtClean="0">
                <a:solidFill>
                  <a:srgbClr val="1A1B18"/>
                </a:solidFill>
                <a:latin typeface="Cormorant Garamond Bold"/>
              </a:rPr>
              <a:t>Ата-аналарға</a:t>
            </a:r>
            <a:r>
              <a:rPr lang="en-US" sz="8336" dirty="0" smtClean="0">
                <a:solidFill>
                  <a:srgbClr val="1A1B18"/>
                </a:solidFill>
                <a:latin typeface="Cormorant Garamond Bold"/>
              </a:rPr>
              <a:t> </a:t>
            </a:r>
            <a:r>
              <a:rPr lang="en-US" sz="8336" dirty="0" err="1">
                <a:solidFill>
                  <a:srgbClr val="1A1B18"/>
                </a:solidFill>
                <a:latin typeface="Cormorant Garamond Bold"/>
              </a:rPr>
              <a:t>педагогикалық</a:t>
            </a: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 </a:t>
            </a:r>
            <a:r>
              <a:rPr lang="en-US" sz="8336" dirty="0" err="1">
                <a:solidFill>
                  <a:srgbClr val="1A1B18"/>
                </a:solidFill>
                <a:latin typeface="Cormorant Garamond Bold"/>
              </a:rPr>
              <a:t>қолдау</a:t>
            </a: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 </a:t>
            </a:r>
            <a:r>
              <a:rPr lang="en-US" sz="8336" dirty="0" err="1">
                <a:solidFill>
                  <a:srgbClr val="1A1B18"/>
                </a:solidFill>
                <a:latin typeface="Cormorant Garamond Bold"/>
              </a:rPr>
              <a:t>көрсету</a:t>
            </a: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 </a:t>
            </a:r>
            <a:r>
              <a:rPr lang="en-US" sz="8336" dirty="0" err="1">
                <a:solidFill>
                  <a:srgbClr val="1A1B18"/>
                </a:solidFill>
                <a:latin typeface="Cormorant Garamond Bold"/>
              </a:rPr>
              <a:t>орталығы</a:t>
            </a: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 </a:t>
            </a:r>
            <a:r>
              <a:rPr lang="en-US" sz="8336" dirty="0" err="1">
                <a:solidFill>
                  <a:srgbClr val="1A1B18"/>
                </a:solidFill>
                <a:latin typeface="Cormorant Garamond Bold"/>
              </a:rPr>
              <a:t>бойынша</a:t>
            </a:r>
            <a:r>
              <a:rPr lang="en-US" sz="8336" dirty="0">
                <a:solidFill>
                  <a:srgbClr val="1A1B18"/>
                </a:solidFill>
                <a:latin typeface="Cormorant Garamond Bold"/>
              </a:rPr>
              <a:t> </a:t>
            </a:r>
            <a:r>
              <a:rPr lang="en-US" sz="8336" dirty="0" err="1" smtClean="0">
                <a:solidFill>
                  <a:srgbClr val="1A1B18"/>
                </a:solidFill>
                <a:latin typeface="Cormorant Garamond Bold"/>
              </a:rPr>
              <a:t>есе</a:t>
            </a:r>
            <a:r>
              <a:rPr lang="kk-KZ" sz="8336" dirty="0" smtClean="0">
                <a:solidFill>
                  <a:srgbClr val="1A1B18"/>
                </a:solidFill>
                <a:latin typeface="Cormorant Garamond Bold"/>
              </a:rPr>
              <a:t>п</a:t>
            </a:r>
            <a:endParaRPr lang="en-US" sz="8336" dirty="0">
              <a:solidFill>
                <a:srgbClr val="1A1B18"/>
              </a:solidFill>
              <a:latin typeface="Cormorant Garamond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28700" y="1028700"/>
            <a:ext cx="907930" cy="905059"/>
            <a:chOff x="0" y="0"/>
            <a:chExt cx="1210574" cy="120674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10574" cy="1206746"/>
              <a:chOff x="0" y="0"/>
              <a:chExt cx="6350000" cy="632992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29922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29922">
                    <a:moveTo>
                      <a:pt x="3175000" y="0"/>
                    </a:moveTo>
                    <a:cubicBezTo>
                      <a:pt x="1421496" y="0"/>
                      <a:pt x="0" y="1417001"/>
                      <a:pt x="0" y="3164961"/>
                    </a:cubicBezTo>
                    <a:cubicBezTo>
                      <a:pt x="0" y="4912921"/>
                      <a:pt x="1421496" y="6329922"/>
                      <a:pt x="3175000" y="6329922"/>
                    </a:cubicBezTo>
                    <a:cubicBezTo>
                      <a:pt x="4928504" y="6329922"/>
                      <a:pt x="6350000" y="4912921"/>
                      <a:pt x="6350000" y="3164961"/>
                    </a:cubicBezTo>
                    <a:cubicBezTo>
                      <a:pt x="6350000" y="1417001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41518" y="330646"/>
              <a:ext cx="727537" cy="586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48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6531" y="1129455"/>
            <a:ext cx="6274837" cy="7651102"/>
            <a:chOff x="0" y="0"/>
            <a:chExt cx="8366449" cy="102014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5397" b="15397"/>
            <a:stretch>
              <a:fillRect/>
            </a:stretch>
          </p:blipFill>
          <p:spPr>
            <a:xfrm>
              <a:off x="0" y="0"/>
              <a:ext cx="4119724" cy="503723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7993" r="36039"/>
            <a:stretch>
              <a:fillRect/>
            </a:stretch>
          </p:blipFill>
          <p:spPr>
            <a:xfrm>
              <a:off x="4246724" y="0"/>
              <a:ext cx="4119724" cy="503723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r="6647"/>
            <a:stretch>
              <a:fillRect/>
            </a:stretch>
          </p:blipFill>
          <p:spPr>
            <a:xfrm>
              <a:off x="0" y="5164235"/>
              <a:ext cx="8366449" cy="5037235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7492026" y="686830"/>
            <a:ext cx="8246832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3"/>
              </a:lnSpc>
            </a:pP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салт-дәстүрімізді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жетпес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құндылықтарымызды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бүлдіршіндеріміздің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сіңіре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міндетіміз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4143"/>
              </a:lnSpc>
            </a:pP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үрдісіне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Әжелер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мектебінің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тартып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,"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Әкелер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ұлтжанды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салт-дәстүрлерін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сыйлайтын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саналы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ұрпақ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етіп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бүгінгі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күннің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талабы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4143"/>
              </a:lnSpc>
            </a:pP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Осыған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Наурыз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мерекесінің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-,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дәстүр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күніне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Бошановтар</a:t>
            </a:r>
            <a:r>
              <a:rPr lang="en-US" sz="2800" b="1" i="1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отбасының</a:t>
            </a:r>
            <a:r>
              <a:rPr lang="en-US" sz="2800" b="1" i="1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отырғызу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әбзелдері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таныстыру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дәстүрін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тартты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ts val="4143"/>
              </a:lnSpc>
              <a:spcBef>
                <a:spcPct val="0"/>
              </a:spcBef>
            </a:pPr>
            <a:endParaRPr lang="en-US" sz="2800" dirty="0">
              <a:solidFill>
                <a:srgbClr val="1A1B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5300"/>
            <a:ext cx="6858000" cy="92964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077200" y="723900"/>
            <a:ext cx="862750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Бірыңғай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шеңберінде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жетекшілерінің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іске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шеңберінде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Кәкімбек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Салықов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КММ 2023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қараша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орталығындағы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аналарға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жиналысын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жиналысының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тәртібіне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енген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тақырыптардың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бақыт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бесігі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онда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отбасындағы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дәстүрлер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әңгіме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бағдарламасынан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өмірінің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енгізілді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үйлесімді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қимыл</a:t>
            </a:r>
            <a:endParaRPr lang="ru-RU" sz="2800" b="0" i="0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43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19100"/>
            <a:ext cx="6400800" cy="8991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67600" y="1028700"/>
            <a:ext cx="86106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19-қаңтар </a:t>
            </a:r>
            <a:r>
              <a:rPr lang="ru-RU" sz="2800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Досбол</a:t>
            </a:r>
            <a:r>
              <a:rPr lang="en-US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акциясының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-шара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4-сыныптардың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ата-аналарымен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біріктіре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отыра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4-сыныптың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педагог-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баламен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қарым-қатынасы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тренингті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тәрбиелеудегі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балаға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жауапкершілік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сезімін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Г.Қ.Шаниева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Бірлік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тренингін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."Ой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толғау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жағдаяттық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жаттығу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тыңдалып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пікірлерімен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бөлісті.Сондай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ДОІЖО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Г.И.Елиясова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осы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сәуірдің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8-күні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ББЖМ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тест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тапсыратынын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хабарлады.Тест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пәндері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аталып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тестті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айтылып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өтілді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Педагог-психолог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Т.Кушугулова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ББЖМ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кеңес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беріп,жадынама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таратты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183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1500"/>
            <a:ext cx="5689600" cy="426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36" y="5753100"/>
            <a:ext cx="7403070" cy="4286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5759824"/>
            <a:ext cx="7010400" cy="427952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299200" y="571500"/>
            <a:ext cx="1092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Бірыңғай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шеңберінде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күзгі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демалыстарда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күнтізбелік-тақырыптық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жоспарлауға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директордың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жөніндегі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орынбасары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С.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Абильдина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А.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Ошактынова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жетекшілерінің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іске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асыру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шеңберінде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Кәкімбек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Салықов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КММ 2023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қараша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"А"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Макенова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Г.Т. «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Оқушы-ұстаз-ата-ана-үштік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ынтымақтастығы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кофе-брейк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форматында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жиналысын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үйлесімді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іс-қимыл</a:t>
            </a:r>
            <a:endParaRPr lang="ru-RU" sz="2800" b="0" i="0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0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7" name="Group 7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6700"/>
            <a:ext cx="5715000" cy="4286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150224"/>
            <a:ext cx="6858000" cy="4343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5123329"/>
            <a:ext cx="7239000" cy="428625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629400" y="1028700"/>
            <a:ext cx="100753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19-наурыз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жоспары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10-сынып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ата-аналарымен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мектептің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кездесті</a:t>
            </a:r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Күйзелістен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қалай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құтыламыз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тақырыбында,әлеуметтік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ұстаз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Қауіпсіз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интернет»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жайында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ақпараттар</a:t>
            </a:r>
            <a:r>
              <a:rPr 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берді</a:t>
            </a:r>
            <a:r>
              <a:rPr 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758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0473" y="711776"/>
            <a:ext cx="8785140" cy="10701600"/>
            <a:chOff x="0" y="9525"/>
            <a:chExt cx="11713520" cy="14268800"/>
          </a:xfrm>
        </p:grpSpPr>
        <p:sp>
          <p:nvSpPr>
            <p:cNvPr id="3" name="TextBox 3"/>
            <p:cNvSpPr txBox="1"/>
            <p:nvPr/>
          </p:nvSpPr>
          <p:spPr>
            <a:xfrm>
              <a:off x="0" y="9525"/>
              <a:ext cx="11713520" cy="13764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76"/>
                </a:lnSpc>
              </a:pPr>
              <a:endParaRPr lang="kk-KZ" sz="3023" dirty="0" smtClean="0">
                <a:solidFill>
                  <a:srgbClr val="1A1B18"/>
                </a:solidFill>
                <a:latin typeface="Cormorant Garamond Bold"/>
              </a:endParaRPr>
            </a:p>
            <a:p>
              <a:pPr>
                <a:lnSpc>
                  <a:spcPts val="3476"/>
                </a:lnSpc>
              </a:pP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Биылғы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жылдан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бастап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мектептерде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клубы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қызметі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құрылып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жоспар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бойынша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жұмыс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жасалады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kk-KZ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476"/>
                </a:lnSpc>
              </a:pP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клубы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қызметінің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мақсаты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аға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буынның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педагогикалық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әлеуетін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өзектендіру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арқылы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ата-аналардың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позитивті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мәдениетін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дамытуға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жәрдемдесу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3476"/>
                </a:lnSpc>
              </a:pP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Құрамына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«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», «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Әже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», 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Аналар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«Әкелер мектебі»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бойынша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жұмыс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жасайтын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болады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kk-KZ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476"/>
                </a:lnSpc>
              </a:pP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2023 жылдың қыркүйек айында директордың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тәрбие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ісі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жөніндегі орынбасары 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С.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Абильдина</a:t>
              </a: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ts val="3476"/>
                </a:lnSpc>
              </a:pP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ір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тұтас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тәрбие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бағдарламасы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аясында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құрылған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Білім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беру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ұйымдарында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ата-аналарды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педагогикалық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қолдау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орталығының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қызметін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ұйымдастыру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туралы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ұжымына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жиналыс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өткізді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3476"/>
                </a:lnSpc>
              </a:pP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Педагогикалық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қолдау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орталығының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мақсаты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балалардың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әл-ауқатын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қамтамасыз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етуде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мемлекеттік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орта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білім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беру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ұйымдары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арасындағы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тиімді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өзара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іс-қимыл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үшін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жағдайларды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қамтамасыз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3476"/>
                </a:lnSpc>
              </a:pPr>
              <a:endParaRPr lang="en-US" sz="3023" dirty="0" smtClean="0">
                <a:solidFill>
                  <a:srgbClr val="1A1B18"/>
                </a:solidFill>
                <a:latin typeface="Cormorant Garamond Bold"/>
              </a:endParaRPr>
            </a:p>
            <a:p>
              <a:pPr>
                <a:lnSpc>
                  <a:spcPts val="3476"/>
                </a:lnSpc>
              </a:pPr>
              <a:endParaRPr lang="en-US" sz="3023" dirty="0">
                <a:solidFill>
                  <a:srgbClr val="1A1B18"/>
                </a:solidFill>
                <a:latin typeface="Cormorant Garamond Bold"/>
              </a:endParaRP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14245435"/>
              <a:ext cx="11713520" cy="32890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6" name="Group 6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543889" y="618251"/>
            <a:ext cx="6555975" cy="8640049"/>
          </a:xfrm>
          <a:custGeom>
            <a:avLst/>
            <a:gdLst/>
            <a:ahLst/>
            <a:cxnLst/>
            <a:rect l="l" t="t" r="r" b="b"/>
            <a:pathLst>
              <a:path w="6555975" h="8640049">
                <a:moveTo>
                  <a:pt x="0" y="0"/>
                </a:moveTo>
                <a:lnTo>
                  <a:pt x="6555975" y="0"/>
                </a:lnTo>
                <a:lnTo>
                  <a:pt x="6555975" y="8640049"/>
                </a:lnTo>
                <a:lnTo>
                  <a:pt x="0" y="864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6" name="Group 6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-130805"/>
            <a:ext cx="184731" cy="2616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anose="020B0502040204020203" pitchFamily="34" charset="0"/>
            </a:endParaRPr>
          </a:p>
        </p:txBody>
      </p:sp>
      <p:pic>
        <p:nvPicPr>
          <p:cNvPr id="1026" name="Picture 2" descr="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-673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47800" y="974912"/>
            <a:ext cx="14401800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 ПЕДАГОГИКАЛЫҚ ҚОЛДАУ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қауымын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нығайтуға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отбасылық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байланысына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мүдделі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әкімшілік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қызметкерлерді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біріктіреді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заңды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өкілдерінің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құзыреттерін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қалыптастыруға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алушыларды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оларға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мәселелерін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шешуге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мәселесі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мектептің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ата-аналармен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қарым-қатынасын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күшейту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берекелі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endParaRPr lang="ru-RU" altLang="ru-RU" sz="2800" dirty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Міндеттері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әл-ауқатын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құзыреттерін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ата-аналарға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жүйелі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қолдауды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арасындағы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өзара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іс-қимылды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нығайту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тәрбиелеу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дамытуда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жауапкершілігін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Мектебімізде</a:t>
            </a:r>
            <a:r>
              <a:rPr lang="ru-RU" alt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Ата-аналарды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орталығының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5-9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сыныптардың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ата-аналарына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1-ші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сабағы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ru-RU" altLang="ru-RU" sz="28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03049" y="8886221"/>
            <a:ext cx="5691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https://www.facebook.com/share/p/fptH4mivmagLCjw2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?</a:t>
            </a:r>
            <a:endParaRPr lang="kk-KZ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3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563" y="1028700"/>
            <a:ext cx="6646384" cy="6992218"/>
            <a:chOff x="0" y="0"/>
            <a:chExt cx="8861845" cy="93229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04" r="27255"/>
            <a:stretch>
              <a:fillRect/>
            </a:stretch>
          </p:blipFill>
          <p:spPr>
            <a:xfrm>
              <a:off x="0" y="0"/>
              <a:ext cx="4367423" cy="459797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6231" r="39955"/>
            <a:stretch>
              <a:fillRect/>
            </a:stretch>
          </p:blipFill>
          <p:spPr>
            <a:xfrm>
              <a:off x="0" y="4724978"/>
              <a:ext cx="4367423" cy="459797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062" r="19587"/>
            <a:stretch>
              <a:fillRect/>
            </a:stretch>
          </p:blipFill>
          <p:spPr>
            <a:xfrm>
              <a:off x="4494423" y="0"/>
              <a:ext cx="4367423" cy="932295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460473" y="2008552"/>
            <a:ext cx="8785140" cy="8115191"/>
            <a:chOff x="0" y="19051"/>
            <a:chExt cx="11713520" cy="10820254"/>
          </a:xfrm>
        </p:grpSpPr>
        <p:sp>
          <p:nvSpPr>
            <p:cNvPr id="7" name="TextBox 7"/>
            <p:cNvSpPr txBox="1"/>
            <p:nvPr/>
          </p:nvSpPr>
          <p:spPr>
            <a:xfrm>
              <a:off x="0" y="19051"/>
              <a:ext cx="11713520" cy="6839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1"/>
                </a:lnSpc>
              </a:pP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Ата-аналарға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педагогикалық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қолдау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бағдарламасының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жоспарына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сәйкес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«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орталығының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«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Әжелер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аналар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клубы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мүшелері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жетекшілері</a:t>
              </a:r>
              <a:endParaRPr lang="kk-KZ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4051"/>
                </a:lnSpc>
              </a:pP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сынып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қыздарына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Ұлттық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бұйымдар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туралы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әнгіме-сабақ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өткізді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4051"/>
                </a:lnSpc>
              </a:pP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Клуб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жетекшісі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Ақтұйғын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Бейсеновна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әжелермен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ұлттық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құндылықтарды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дәріптеу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қазақ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халқының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салт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дәстүрлерін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насихаттау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маңыздылығы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жайлы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ой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қозғады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7156"/>
                </a:lnSpc>
              </a:pPr>
              <a:endParaRPr lang="en-US" sz="3523" dirty="0">
                <a:solidFill>
                  <a:srgbClr val="1A1B18"/>
                </a:solidFill>
                <a:latin typeface="Cormorant Garamond Bold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0806415"/>
              <a:ext cx="11713520" cy="32890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9" name="AutoShape 9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10" name="Group 10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7460473" y="10099239"/>
            <a:ext cx="8785140" cy="24668"/>
          </a:xfrm>
          <a:prstGeom prst="rect">
            <a:avLst/>
          </a:prstGeom>
          <a:solidFill>
            <a:srgbClr val="CDA63C"/>
          </a:solidFill>
        </p:spPr>
      </p:sp>
      <p:sp>
        <p:nvSpPr>
          <p:cNvPr id="9" name="AutoShape 9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10" name="Group 10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16142730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3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0472" y="2630449"/>
            <a:ext cx="9215657" cy="6871395"/>
            <a:chOff x="-1" y="19049"/>
            <a:chExt cx="12287543" cy="916186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9049"/>
              <a:ext cx="12287543" cy="3231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6324"/>
                </a:lnSpc>
              </a:pP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Алғыс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айту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іс-шарасының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жоспарына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сәйкес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ақпан айында, 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Ризашылық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тақырыбында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Даналық</a:t>
              </a:r>
              <a:r>
                <a:rPr lang="kk-KZ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мектебінің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отырысы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өтті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" name="AutoShape 4"/>
            <p:cNvSpPr/>
            <p:nvPr/>
          </p:nvSpPr>
          <p:spPr>
            <a:xfrm>
              <a:off x="0" y="9148020"/>
              <a:ext cx="11713520" cy="32890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5" name="AutoShape 5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6" name="Group 6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028700" y="1153380"/>
            <a:ext cx="5787419" cy="7627178"/>
          </a:xfrm>
          <a:custGeom>
            <a:avLst/>
            <a:gdLst/>
            <a:ahLst/>
            <a:cxnLst/>
            <a:rect l="l" t="t" r="r" b="b"/>
            <a:pathLst>
              <a:path w="5787419" h="7627178">
                <a:moveTo>
                  <a:pt x="0" y="0"/>
                </a:moveTo>
                <a:lnTo>
                  <a:pt x="5787419" y="0"/>
                </a:lnTo>
                <a:lnTo>
                  <a:pt x="5787419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837" y="1028700"/>
            <a:ext cx="5715000" cy="8117633"/>
            <a:chOff x="0" y="0"/>
            <a:chExt cx="7620000" cy="108235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927" b="5927"/>
            <a:stretch>
              <a:fillRect/>
            </a:stretch>
          </p:blipFill>
          <p:spPr>
            <a:xfrm>
              <a:off x="0" y="0"/>
              <a:ext cx="2455333" cy="356550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861" b="4861"/>
            <a:stretch>
              <a:fillRect/>
            </a:stretch>
          </p:blipFill>
          <p:spPr>
            <a:xfrm>
              <a:off x="2582333" y="0"/>
              <a:ext cx="2455333" cy="356550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31946" r="31946"/>
            <a:stretch>
              <a:fillRect/>
            </a:stretch>
          </p:blipFill>
          <p:spPr>
            <a:xfrm>
              <a:off x="5164667" y="0"/>
              <a:ext cx="2455333" cy="356550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3585" r="13585"/>
            <a:stretch>
              <a:fillRect/>
            </a:stretch>
          </p:blipFill>
          <p:spPr>
            <a:xfrm>
              <a:off x="0" y="3692503"/>
              <a:ext cx="7620000" cy="713100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460473" y="1646285"/>
            <a:ext cx="8785140" cy="8839726"/>
            <a:chOff x="0" y="19051"/>
            <a:chExt cx="11713520" cy="11786301"/>
          </a:xfrm>
        </p:grpSpPr>
        <p:sp>
          <p:nvSpPr>
            <p:cNvPr id="8" name="TextBox 8"/>
            <p:cNvSpPr txBox="1"/>
            <p:nvPr/>
          </p:nvSpPr>
          <p:spPr>
            <a:xfrm>
              <a:off x="0" y="19051"/>
              <a:ext cx="11713520" cy="6444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316"/>
                </a:lnSpc>
              </a:pP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жобасы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аясында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8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наурыз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Халықаралық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әйелдер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күніне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орай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,«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қыз-2024»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атты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шығармашылық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байқауы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өткізілді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Байқауға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мектебіміздің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5-9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сынып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қыздары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сынға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түсіп,өз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өнерлерін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көрсетті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5316"/>
                </a:lnSpc>
              </a:pP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Құрметті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аналар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мерекелеріңізбен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Құттықтаймыз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>
                <a:lnSpc>
                  <a:spcPts val="6121"/>
                </a:lnSpc>
              </a:pPr>
              <a:endParaRPr lang="en-US" sz="4623" dirty="0">
                <a:solidFill>
                  <a:srgbClr val="1A1B18"/>
                </a:solidFill>
                <a:latin typeface="Cormorant Garamond Bold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11772462"/>
              <a:ext cx="11713520" cy="32890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10" name="AutoShape 10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11" name="Group 11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9918" y="1028700"/>
            <a:ext cx="6274837" cy="7651102"/>
            <a:chOff x="0" y="0"/>
            <a:chExt cx="8366449" cy="102014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210" r="19210"/>
            <a:stretch>
              <a:fillRect/>
            </a:stretch>
          </p:blipFill>
          <p:spPr>
            <a:xfrm>
              <a:off x="0" y="0"/>
              <a:ext cx="4119724" cy="503723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6184" r="12237"/>
            <a:stretch>
              <a:fillRect/>
            </a:stretch>
          </p:blipFill>
          <p:spPr>
            <a:xfrm>
              <a:off x="4246724" y="0"/>
              <a:ext cx="4119724" cy="503723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0017" b="10017"/>
            <a:stretch>
              <a:fillRect/>
            </a:stretch>
          </p:blipFill>
          <p:spPr>
            <a:xfrm>
              <a:off x="0" y="5164235"/>
              <a:ext cx="8366449" cy="503723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460473" y="917304"/>
            <a:ext cx="8785140" cy="10290543"/>
            <a:chOff x="0" y="9525"/>
            <a:chExt cx="11713520" cy="13720724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"/>
              <a:ext cx="11713520" cy="9592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31"/>
                </a:lnSpc>
              </a:pPr>
              <a:r>
                <a:rPr lang="kk-KZ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dirty="0" err="1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Мектебімізде</a:t>
              </a:r>
              <a:r>
                <a:rPr lang="en-US" sz="2800" dirty="0" smtClean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Көрісу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күні-Амал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мерекесі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атты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Әз-Наурыз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қарсаңында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мерекелік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іс-шара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өтті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Концерттік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іс-шарамызға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мектебіміздің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Даналық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жобасының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Әжелер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кеңесі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Әкелер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кеңесінің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мүшелері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қатысып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шашу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шәшіп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лебіз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сөздерін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айтты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3131"/>
                </a:lnSpc>
              </a:pP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Көрісу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күні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бұрынғы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өкпе-реніш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кешіріліп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араздық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ұмытылады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бір-біріне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амандық-саулық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құт-береке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тілейді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деген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сөз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маржандарын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бұрын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кітаптан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оқысақ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немесе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батыс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өңірлердің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дәстүрі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дейтін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болсақ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бүгінгі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күні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амал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мектебімізде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жасалып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ұжымның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ынтымақ-берекесі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артып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бірлігі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тірлігін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жарасқаны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>
                <a:lnSpc>
                  <a:spcPts val="3131"/>
                </a:lnSpc>
              </a:pP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Барлықтарыңызға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мереке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жұғысты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дәстүрді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дәріптеу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кең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етек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алсын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Жыл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құтты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болып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жақсылық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ырыс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несібесін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келсін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келесі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Амалға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есен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жетуді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нәсіп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еткей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Ескі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жыл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есіркеп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Жаңа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жыл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жарылқасын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Еліміз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халқымыз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тыныш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болсын</a:t>
              </a:r>
              <a:r>
                <a:rPr lang="en-US" sz="2800" dirty="0">
                  <a:solidFill>
                    <a:srgbClr val="1A1B1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>
                <a:lnSpc>
                  <a:spcPts val="3361"/>
                </a:lnSpc>
              </a:pPr>
              <a:endPara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3697359"/>
              <a:ext cx="11713520" cy="32890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9" name="AutoShape 9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10" name="Group 10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9918" y="1028700"/>
            <a:ext cx="6274837" cy="7651102"/>
            <a:chOff x="0" y="0"/>
            <a:chExt cx="8366449" cy="102014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r="35387"/>
            <a:stretch>
              <a:fillRect/>
            </a:stretch>
          </p:blipFill>
          <p:spPr>
            <a:xfrm>
              <a:off x="0" y="0"/>
              <a:ext cx="4119724" cy="503723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6035" b="16035"/>
            <a:stretch>
              <a:fillRect/>
            </a:stretch>
          </p:blipFill>
          <p:spPr>
            <a:xfrm>
              <a:off x="4246724" y="0"/>
              <a:ext cx="4119724" cy="503723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0800" b="10800"/>
            <a:stretch>
              <a:fillRect/>
            </a:stretch>
          </p:blipFill>
          <p:spPr>
            <a:xfrm>
              <a:off x="0" y="5164235"/>
              <a:ext cx="8366449" cy="503723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460473" y="4815093"/>
            <a:ext cx="8785140" cy="2487821"/>
            <a:chOff x="0" y="0"/>
            <a:chExt cx="11713520" cy="3317095"/>
          </a:xfrm>
        </p:grpSpPr>
        <p:sp>
          <p:nvSpPr>
            <p:cNvPr id="7" name="TextBox 7"/>
            <p:cNvSpPr txBox="1"/>
            <p:nvPr/>
          </p:nvSpPr>
          <p:spPr>
            <a:xfrm>
              <a:off x="0" y="9525"/>
              <a:ext cx="11713520" cy="574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1"/>
                </a:lnSpc>
              </a:pPr>
              <a:endParaRPr/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3284205"/>
              <a:ext cx="11713520" cy="32890"/>
            </a:xfrm>
            <a:prstGeom prst="rect">
              <a:avLst/>
            </a:prstGeom>
            <a:solidFill>
              <a:srgbClr val="CDA63C"/>
            </a:solidFill>
          </p:spPr>
        </p:sp>
      </p:grpSp>
      <p:sp>
        <p:nvSpPr>
          <p:cNvPr id="9" name="AutoShape 9"/>
          <p:cNvSpPr/>
          <p:nvPr/>
        </p:nvSpPr>
        <p:spPr>
          <a:xfrm rot="-10800000">
            <a:off x="16676130" y="1028700"/>
            <a:ext cx="28575" cy="8229600"/>
          </a:xfrm>
          <a:prstGeom prst="rect">
            <a:avLst/>
          </a:prstGeom>
          <a:solidFill>
            <a:srgbClr val="CDA63C"/>
          </a:solidFill>
        </p:spPr>
      </p:sp>
      <p:grpSp>
        <p:nvGrpSpPr>
          <p:cNvPr id="10" name="Group 10"/>
          <p:cNvGrpSpPr/>
          <p:nvPr/>
        </p:nvGrpSpPr>
        <p:grpSpPr>
          <a:xfrm rot="5400000">
            <a:off x="16518092" y="8671463"/>
            <a:ext cx="955485" cy="218188"/>
            <a:chOff x="0" y="0"/>
            <a:chExt cx="1273980" cy="290918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983062" y="0"/>
              <a:ext cx="290918" cy="290918"/>
              <a:chOff x="0" y="0"/>
              <a:chExt cx="1708150" cy="170815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489944" y="0"/>
              <a:ext cx="290918" cy="290918"/>
              <a:chOff x="0" y="0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1A1B18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0" y="1587"/>
              <a:ext cx="287744" cy="28774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CDA63C"/>
              </a:solidFill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7729627" y="1171547"/>
            <a:ext cx="8246832" cy="521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2800" dirty="0" err="1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наурыз</a:t>
            </a:r>
            <a:r>
              <a:rPr lang="kk-KZ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dirty="0" err="1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Шаңырақ</a:t>
            </a:r>
            <a:r>
              <a:rPr lang="en-US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күніне</a:t>
            </a:r>
            <a:r>
              <a:rPr lang="en-US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орай</a:t>
            </a:r>
            <a:r>
              <a:rPr lang="en-US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Әжелер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клубының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мүшесі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Шарипова</a:t>
            </a:r>
            <a:r>
              <a:rPr lang="en-US" sz="2800" b="1" i="1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Қарлығаш</a:t>
            </a:r>
            <a:r>
              <a:rPr lang="en-US" sz="2800" b="1" i="1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Неғметжанова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мектебіміздің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бастауыш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оқушыларына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Даналық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мектебі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Наурыз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мерекесі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жүргізіп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отбасылық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құндылықтарды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Наурыз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дастарханына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әжелеріміздің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дайындайтын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сүйіп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жейтін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тағамдары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айтып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өтті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kk-KZ" sz="2800" dirty="0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халқының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салт-дәстүрлері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мәдени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мұрасын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жаңғырту</a:t>
            </a:r>
            <a:r>
              <a:rPr lang="en-US" sz="2800" dirty="0">
                <a:solidFill>
                  <a:srgbClr val="1A1B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969</Words>
  <Application>Microsoft Office PowerPoint</Application>
  <PresentationFormat>Произвольный</PresentationFormat>
  <Paragraphs>40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Cormorant Garamond Bold</vt:lpstr>
      <vt:lpstr>Times New Roman</vt:lpstr>
      <vt:lpstr>Arial</vt:lpstr>
      <vt:lpstr>Segoe UI Historic</vt:lpstr>
      <vt:lpstr>Calibri</vt:lpstr>
      <vt:lpstr>inherit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Ата-аналарға педагогикалық қолдау көрсету орталығы бойынша 2023-2024 оқу жылындағы есеп</dc:title>
  <cp:lastModifiedBy>Пользователь Windows</cp:lastModifiedBy>
  <cp:revision>6</cp:revision>
  <dcterms:created xsi:type="dcterms:W3CDTF">2006-08-16T00:00:00Z</dcterms:created>
  <dcterms:modified xsi:type="dcterms:W3CDTF">2024-04-30T13:19:01Z</dcterms:modified>
  <dc:identifier>DAGD4h2Rql4</dc:identifier>
</cp:coreProperties>
</file>